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2" r:id="rId4"/>
    <p:sldId id="273" r:id="rId5"/>
    <p:sldId id="282" r:id="rId6"/>
    <p:sldId id="283" r:id="rId7"/>
    <p:sldId id="274" r:id="rId8"/>
    <p:sldId id="275" r:id="rId9"/>
    <p:sldId id="261" r:id="rId10"/>
    <p:sldId id="265" r:id="rId11"/>
    <p:sldId id="270" r:id="rId12"/>
    <p:sldId id="279" r:id="rId13"/>
    <p:sldId id="277" r:id="rId14"/>
    <p:sldId id="262" r:id="rId15"/>
    <p:sldId id="284" r:id="rId16"/>
    <p:sldId id="285" r:id="rId17"/>
    <p:sldId id="286" r:id="rId18"/>
    <p:sldId id="276" r:id="rId19"/>
    <p:sldId id="263" r:id="rId20"/>
    <p:sldId id="280" r:id="rId21"/>
    <p:sldId id="269" r:id="rId22"/>
    <p:sldId id="281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8"/>
    <p:restoredTop sz="94627"/>
  </p:normalViewPr>
  <p:slideViewPr>
    <p:cSldViewPr snapToGrid="0" snapToObjects="1">
      <p:cViewPr>
        <p:scale>
          <a:sx n="90" d="100"/>
          <a:sy n="90" d="100"/>
        </p:scale>
        <p:origin x="8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67661-C49F-8847-ACD9-69B53E1E05F9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77E0C-BC8A-E94A-8C0A-6918BA5BD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What accounts for this variability?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helpful distinction for thinking about this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hypothis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is different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CORROLARY of 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hypohties</a:t>
            </a: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suggestsion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--- that environmental pressures may shape language evolution – has been termed the LHN</a:t>
            </a: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mechanism over multiple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 and this might account for</a:t>
            </a:r>
            <a:r>
              <a:rPr lang="en-US" baseline="0" dirty="0" smtClean="0"/>
              <a:t> the variability across languages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7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Evidence for relationship between these pressures and features of language at many levels of linguistic structure </a:t>
            </a:r>
            <a:r>
              <a:rPr lang="en-US" sz="1200" dirty="0" smtClean="0"/>
              <a:t>(Atkinson, 2011; Hay &amp; Bauer, 2007; Wichmann, Rama, &amp; Holman, 2011; </a:t>
            </a:r>
            <a:r>
              <a:rPr lang="en-US" sz="1200" dirty="0" err="1" smtClean="0"/>
              <a:t>Bentz</a:t>
            </a:r>
            <a:r>
              <a:rPr lang="en-US" sz="1200" dirty="0" smtClean="0"/>
              <a:t>, </a:t>
            </a:r>
            <a:r>
              <a:rPr lang="en-US" sz="1200" dirty="0" err="1" smtClean="0"/>
              <a:t>Verkerk</a:t>
            </a:r>
            <a:r>
              <a:rPr lang="en-US" sz="1200" dirty="0" smtClean="0"/>
              <a:t>, </a:t>
            </a:r>
            <a:r>
              <a:rPr lang="en-US" sz="1200" dirty="0" err="1" smtClean="0"/>
              <a:t>Kiela</a:t>
            </a:r>
            <a:r>
              <a:rPr lang="en-US" sz="1200" dirty="0" smtClean="0"/>
              <a:t>, Hill, &amp; Buttery, 2015; </a:t>
            </a:r>
            <a:r>
              <a:rPr lang="en-US" sz="1200" dirty="0" err="1" smtClean="0"/>
              <a:t>Lupyan</a:t>
            </a:r>
            <a:r>
              <a:rPr lang="en-US" sz="1200" dirty="0" smtClean="0"/>
              <a:t> &amp; Dale, 2010; </a:t>
            </a:r>
            <a:r>
              <a:rPr lang="en-US" sz="1200" dirty="0" err="1" smtClean="0"/>
              <a:t>Bentz</a:t>
            </a:r>
            <a:r>
              <a:rPr lang="en-US" sz="1200" dirty="0" smtClean="0"/>
              <a:t> &amp; Winter, 2013).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Density of speakers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Variability in speakers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Aspects of </a:t>
            </a:r>
            <a:r>
              <a:rPr lang="en-US" sz="1200" dirty="0" err="1" smtClean="0"/>
              <a:t>theobysucal</a:t>
            </a:r>
            <a:r>
              <a:rPr lang="en-US" sz="1200" baseline="0" dirty="0" smtClean="0"/>
              <a:t> environment</a:t>
            </a:r>
            <a:endParaRPr lang="en-US" sz="12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helpful distinction for thinking about this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hypothis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is different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 CORROLARY of 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hypohties</a:t>
            </a: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suggestsion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--- that environmental pressures may shape language evolution – has been termed the LHN</a:t>
            </a: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mechanism over multiple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 and this might account for</a:t>
            </a:r>
            <a:r>
              <a:rPr lang="en-US" baseline="0" dirty="0" smtClean="0"/>
              <a:t> the variability across languages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7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7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7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1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3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" y="1122363"/>
            <a:ext cx="11064240" cy="2387600"/>
          </a:xfrm>
        </p:spPr>
        <p:txBody>
          <a:bodyPr>
            <a:normAutofit/>
          </a:bodyPr>
          <a:lstStyle/>
          <a:p>
            <a:pPr algn="l"/>
            <a:r>
              <a:rPr lang="en-US" sz="6700" b="1" dirty="0">
                <a:solidFill>
                  <a:schemeClr val="accent1"/>
                </a:solidFill>
              </a:rPr>
              <a:t>Highways </a:t>
            </a:r>
            <a:r>
              <a:rPr lang="en-US" sz="6700" b="1" dirty="0" smtClean="0">
                <a:solidFill>
                  <a:schemeClr val="accent1"/>
                </a:solidFill>
              </a:rPr>
              <a:t>and words: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4000" dirty="0" smtClean="0">
                <a:solidFill>
                  <a:schemeClr val="accent1"/>
                </a:solidFill>
              </a:rPr>
              <a:t>Migration patterns and linguistic diversity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3309" y="3768436"/>
            <a:ext cx="4894811" cy="2798619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accent4"/>
                </a:solidFill>
              </a:rPr>
              <a:t>Anjali Bhatt &amp; Molly Lewis</a:t>
            </a:r>
          </a:p>
          <a:p>
            <a:pPr algn="r"/>
            <a:r>
              <a:rPr lang="en-US" sz="3200" dirty="0">
                <a:solidFill>
                  <a:schemeClr val="accent4"/>
                </a:solidFill>
              </a:rPr>
              <a:t>June 30</a:t>
            </a:r>
            <a:r>
              <a:rPr lang="en-US" sz="3200" baseline="30000" dirty="0">
                <a:solidFill>
                  <a:schemeClr val="accent4"/>
                </a:solidFill>
              </a:rPr>
              <a:t>th</a:t>
            </a:r>
            <a:r>
              <a:rPr lang="en-US" sz="3200" dirty="0">
                <a:solidFill>
                  <a:schemeClr val="accent4"/>
                </a:solidFill>
              </a:rPr>
              <a:t>, 2017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Summer Institute in Computational Social Science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0417" y="5097877"/>
            <a:ext cx="709156" cy="7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32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457200"/>
            <a:ext cx="3589337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Iowa as a </a:t>
            </a:r>
            <a:r>
              <a:rPr lang="en-US" dirty="0" smtClean="0">
                <a:solidFill>
                  <a:schemeClr val="accent1"/>
                </a:solidFill>
              </a:rPr>
              <a:t>pilot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5893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Highway exits from </a:t>
            </a:r>
            <a:r>
              <a:rPr lang="en-US" sz="2000" dirty="0" err="1" smtClean="0">
                <a:solidFill>
                  <a:schemeClr val="accent4"/>
                </a:solidFill>
              </a:rPr>
              <a:t>OpenStreetMap</a:t>
            </a:r>
            <a:r>
              <a:rPr lang="en-US" sz="2000" dirty="0" smtClean="0">
                <a:solidFill>
                  <a:schemeClr val="accent4"/>
                </a:solidFill>
              </a:rPr>
              <a:t> (includes nearby exits outside of Iowa)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946 incorporated cities in Iowa, excluding Des Moines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Driving time to highway ranges from 2 to 83 min (median of 20 min)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9" y="457200"/>
            <a:ext cx="3446462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Text from Google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lace reviews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9" y="2230582"/>
            <a:ext cx="3446462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Fetch all reviews for establishments within a 5km radius of city centers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24,469 total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Retain 546 cities with at least 5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endParaRPr lang="en-US" sz="20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30" y="111194"/>
            <a:ext cx="6832023" cy="3520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" t="5303" r="4392" b="28921"/>
          <a:stretch/>
        </p:blipFill>
        <p:spPr>
          <a:xfrm>
            <a:off x="165355" y="3359834"/>
            <a:ext cx="6832023" cy="3364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9" y="457200"/>
            <a:ext cx="3446462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Text from Google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lace reviews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6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Demographic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Still need to incorporate d</a:t>
            </a:r>
            <a:r>
              <a:rPr lang="en-US" sz="2400" dirty="0" smtClean="0">
                <a:solidFill>
                  <a:schemeClr val="accent4"/>
                </a:solidFill>
              </a:rPr>
              <a:t>ata from census on population size, race/ethnicity, income, age, etc.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5714" y="2468880"/>
            <a:ext cx="11280572" cy="4389120"/>
            <a:chOff x="-283884" y="1086948"/>
            <a:chExt cx="11280572" cy="438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3884" y="1086948"/>
              <a:ext cx="5852160" cy="438912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528" y="1086948"/>
              <a:ext cx="5852160" cy="4389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16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5972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5" y="2333620"/>
            <a:ext cx="2368814" cy="28544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features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88" y="2321068"/>
            <a:ext cx="7167562" cy="2867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0" y="2321067"/>
            <a:ext cx="2379233" cy="2867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3" t="91136" r="42392"/>
          <a:stretch/>
        </p:blipFill>
        <p:spPr>
          <a:xfrm>
            <a:off x="3445669" y="5010149"/>
            <a:ext cx="697706" cy="2541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3" t="91136" r="42392"/>
          <a:stretch/>
        </p:blipFill>
        <p:spPr>
          <a:xfrm>
            <a:off x="8141494" y="4972049"/>
            <a:ext cx="697706" cy="2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Emotion and distance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6" y="1828159"/>
            <a:ext cx="4933950" cy="445913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30829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Positive Sentiment: r = .</a:t>
            </a:r>
            <a:r>
              <a:rPr lang="is-IS" dirty="0" smtClean="0">
                <a:solidFill>
                  <a:srgbClr val="FF0000"/>
                </a:solidFill>
              </a:rPr>
              <a:t>13</a:t>
            </a:r>
          </a:p>
          <a:p>
            <a:pPr marL="457189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Log. Prop. Exclamations : r = .1</a:t>
            </a:r>
          </a:p>
          <a:p>
            <a:pPr marL="457189" lvl="1" indent="0">
              <a:buNone/>
            </a:pPr>
            <a:r>
              <a:rPr lang="en-US" dirty="0">
                <a:solidFill>
                  <a:srgbClr val="FF0000"/>
                </a:solidFill>
              </a:rPr>
              <a:t>Log </a:t>
            </a:r>
            <a:r>
              <a:rPr lang="en-US" dirty="0" smtClean="0">
                <a:solidFill>
                  <a:srgbClr val="FF0000"/>
                </a:solidFill>
              </a:rPr>
              <a:t>Prop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 smtClean="0">
                <a:solidFill>
                  <a:srgbClr val="FF0000"/>
                </a:solidFill>
              </a:rPr>
              <a:t>Capitalization</a:t>
            </a:r>
            <a:r>
              <a:rPr lang="en-US" dirty="0">
                <a:solidFill>
                  <a:srgbClr val="FF0000"/>
                </a:solidFill>
              </a:rPr>
              <a:t>: r = .15</a:t>
            </a:r>
          </a:p>
          <a:p>
            <a:pPr marL="457189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02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Within-town linguistic diversity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94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4"/>
                </a:solidFill>
              </a:rPr>
              <a:t>Is town x more </a:t>
            </a:r>
            <a:r>
              <a:rPr lang="en-US" dirty="0" smtClean="0">
                <a:solidFill>
                  <a:schemeClr val="accent4"/>
                </a:solidFill>
              </a:rPr>
              <a:t>varied </a:t>
            </a:r>
            <a:r>
              <a:rPr lang="en-US" dirty="0">
                <a:solidFill>
                  <a:schemeClr val="accent4"/>
                </a:solidFill>
              </a:rPr>
              <a:t>linguistically than town y</a:t>
            </a:r>
            <a:r>
              <a:rPr lang="en-US" dirty="0" smtClean="0">
                <a:solidFill>
                  <a:schemeClr val="accent4"/>
                </a:solidFill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4"/>
                </a:solidFill>
              </a:rPr>
              <a:t>Multiple levels of </a:t>
            </a:r>
            <a:r>
              <a:rPr lang="en-US" dirty="0" smtClean="0">
                <a:solidFill>
                  <a:schemeClr val="accent4"/>
                </a:solidFill>
              </a:rPr>
              <a:t>variation</a:t>
            </a:r>
            <a:endParaRPr lang="en-US" dirty="0" smtClean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accent4"/>
                </a:solidFill>
              </a:rPr>
              <a:t>Vocabulary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accent4"/>
                </a:solidFill>
              </a:rPr>
              <a:t>Topics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accent4"/>
                </a:solidFill>
              </a:rPr>
              <a:t>Usage patterns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4"/>
                </a:solidFill>
              </a:rPr>
              <a:t>How </a:t>
            </a:r>
            <a:r>
              <a:rPr lang="en-US" dirty="0">
                <a:solidFill>
                  <a:schemeClr val="accent4"/>
                </a:solidFill>
              </a:rPr>
              <a:t>to measure this</a:t>
            </a:r>
            <a:r>
              <a:rPr lang="en-US" dirty="0" smtClean="0">
                <a:solidFill>
                  <a:schemeClr val="accent4"/>
                </a:solidFill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4"/>
                </a:solidFill>
              </a:rPr>
              <a:t>Type-Token Ratio</a:t>
            </a:r>
            <a:r>
              <a:rPr lang="en-US" dirty="0">
                <a:solidFill>
                  <a:schemeClr val="accent4"/>
                </a:solidFill>
              </a:rPr>
              <a:t>: N</a:t>
            </a:r>
            <a:r>
              <a:rPr lang="en-US" dirty="0" smtClean="0">
                <a:solidFill>
                  <a:schemeClr val="accent4"/>
                </a:solidFill>
              </a:rPr>
              <a:t>umber </a:t>
            </a:r>
            <a:r>
              <a:rPr lang="en-US" dirty="0">
                <a:solidFill>
                  <a:schemeClr val="accent4"/>
                </a:solidFill>
              </a:rPr>
              <a:t>of distinct words in </a:t>
            </a:r>
            <a:r>
              <a:rPr lang="en-US" dirty="0" smtClean="0">
                <a:solidFill>
                  <a:schemeClr val="accent4"/>
                </a:solidFill>
              </a:rPr>
              <a:t>each “corpus” </a:t>
            </a:r>
            <a:r>
              <a:rPr lang="en-US" dirty="0" smtClean="0">
                <a:solidFill>
                  <a:schemeClr val="accent4"/>
                </a:solidFill>
              </a:rPr>
              <a:t>(= </a:t>
            </a:r>
            <a:r>
              <a:rPr lang="en-US" dirty="0" smtClean="0">
                <a:solidFill>
                  <a:schemeClr val="accent4"/>
                </a:solidFill>
              </a:rPr>
              <a:t>town)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accent4"/>
                </a:solidFill>
              </a:rPr>
              <a:t>But</a:t>
            </a:r>
            <a:r>
              <a:rPr lang="en-US" dirty="0">
                <a:solidFill>
                  <a:schemeClr val="accent4"/>
                </a:solidFill>
              </a:rPr>
              <a:t>, not measure of within-town </a:t>
            </a:r>
            <a:r>
              <a:rPr lang="en-US" dirty="0" smtClean="0">
                <a:solidFill>
                  <a:schemeClr val="accent4"/>
                </a:solidFill>
              </a:rPr>
              <a:t>variability</a:t>
            </a:r>
          </a:p>
          <a:p>
            <a:pPr lvl="1">
              <a:lnSpc>
                <a:spcPct val="110000"/>
              </a:lnSpc>
              <a:spcBef>
                <a:spcPts val="1000"/>
              </a:spcBef>
            </a:pPr>
            <a:r>
              <a:rPr lang="en-US" dirty="0" smtClean="0">
                <a:solidFill>
                  <a:schemeClr val="accent4"/>
                </a:solidFill>
              </a:rPr>
              <a:t>Highly </a:t>
            </a:r>
            <a:r>
              <a:rPr lang="en-US" dirty="0">
                <a:solidFill>
                  <a:schemeClr val="accent4"/>
                </a:solidFill>
              </a:rPr>
              <a:t>correlated with </a:t>
            </a:r>
            <a:r>
              <a:rPr lang="en-US" dirty="0" smtClean="0">
                <a:solidFill>
                  <a:schemeClr val="accent4"/>
                </a:solidFill>
              </a:rPr>
              <a:t>length</a:t>
            </a:r>
            <a:endParaRPr lang="en-US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00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</a:t>
            </a:r>
            <a:r>
              <a:rPr lang="en-US" dirty="0" smtClean="0">
                <a:solidFill>
                  <a:schemeClr val="accent1"/>
                </a:solidFill>
              </a:rPr>
              <a:t>Distinctiveness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600" dirty="0" smtClean="0">
                <a:solidFill>
                  <a:schemeClr val="accent4"/>
                </a:solidFill>
              </a:rPr>
              <a:t>We haven’t yet explored this </a:t>
            </a:r>
            <a:r>
              <a:rPr lang="en-US" sz="2600" dirty="0" smtClean="0">
                <a:solidFill>
                  <a:schemeClr val="accent4"/>
                </a:solidFill>
              </a:rPr>
              <a:t>yet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600" dirty="0" smtClean="0">
                <a:solidFill>
                  <a:schemeClr val="accent4"/>
                </a:solidFill>
              </a:rPr>
              <a:t>Will e</a:t>
            </a:r>
            <a:r>
              <a:rPr lang="en-US" sz="2600" dirty="0" smtClean="0">
                <a:solidFill>
                  <a:schemeClr val="accent4"/>
                </a:solidFill>
              </a:rPr>
              <a:t>xamine whether isolated towns use most distinctive vocabularies, syntax, etc.</a:t>
            </a:r>
          </a:p>
        </p:txBody>
      </p:sp>
    </p:spTree>
    <p:extLst>
      <p:ext uri="{BB962C8B-B14F-4D97-AF65-F5344CB8AC3E}">
        <p14:creationId xmlns:p14="http://schemas.microsoft.com/office/powerpoint/2010/main" val="17913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6422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>
                <a:solidFill>
                  <a:schemeClr val="accent1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559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Future Directions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90"/>
            <a:ext cx="10515600" cy="495299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4"/>
                </a:solidFill>
              </a:rPr>
              <a:t>Account for heterogeneity: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Demographics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Content variability (e.g., only examine Subway ® or pharmacies)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Variability in # </a:t>
            </a:r>
            <a:r>
              <a:rPr lang="en-US" dirty="0" smtClean="0">
                <a:solidFill>
                  <a:schemeClr val="accent4"/>
                </a:solidFill>
              </a:rPr>
              <a:t>reviews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endParaRPr lang="en-US" dirty="0">
              <a:solidFill>
                <a:schemeClr val="accent4"/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accent4"/>
                </a:solidFill>
              </a:rPr>
              <a:t>Different </a:t>
            </a:r>
            <a:r>
              <a:rPr lang="en-US" b="1" dirty="0">
                <a:solidFill>
                  <a:schemeClr val="accent4"/>
                </a:solidFill>
              </a:rPr>
              <a:t>measures of linguistic </a:t>
            </a:r>
            <a:r>
              <a:rPr lang="en-US" b="1" dirty="0" smtClean="0">
                <a:solidFill>
                  <a:schemeClr val="accent4"/>
                </a:solidFill>
              </a:rPr>
              <a:t>diversity/distinctiveness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b="1" dirty="0">
              <a:solidFill>
                <a:schemeClr val="accent4"/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4"/>
                </a:solidFill>
              </a:rPr>
              <a:t>Different measures of </a:t>
            </a:r>
            <a:r>
              <a:rPr lang="en-US" b="1" dirty="0" smtClean="0">
                <a:solidFill>
                  <a:schemeClr val="accent4"/>
                </a:solidFill>
              </a:rPr>
              <a:t>migration</a:t>
            </a:r>
            <a:endParaRPr lang="en-US" b="1" dirty="0">
              <a:solidFill>
                <a:schemeClr val="accent4"/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Inflow and outflow in cities (e.g., Craigslist ads)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Employee movement between organizations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Gentrification </a:t>
            </a:r>
            <a:r>
              <a:rPr lang="en-US" dirty="0" smtClean="0">
                <a:solidFill>
                  <a:schemeClr val="accent4"/>
                </a:solidFill>
              </a:rPr>
              <a:t>patterns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Thank you!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ambhatt@stanford.edu</a:t>
            </a:r>
            <a:endParaRPr lang="en-US" dirty="0" smtClean="0"/>
          </a:p>
          <a:p>
            <a:pPr algn="ctr"/>
            <a:r>
              <a:rPr lang="en-US" dirty="0" err="1" smtClean="0"/>
              <a:t>mollylewis@uchicago.edu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98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Appendix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Highway Exits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Towns in Iowa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Cultural diversity matters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738" y="1825625"/>
            <a:ext cx="790052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accent4"/>
                </a:solidFill>
              </a:rPr>
              <a:t>Culture is a defining attribute of human behavior in communities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>
              <a:solidFill>
                <a:schemeClr val="accent4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4"/>
                </a:solidFill>
              </a:rPr>
              <a:t>Diversity enables </a:t>
            </a:r>
            <a:r>
              <a:rPr lang="en-US" sz="3200" dirty="0" smtClean="0">
                <a:solidFill>
                  <a:schemeClr val="accent4"/>
                </a:solidFill>
              </a:rPr>
              <a:t>innovation, human understanding, and other forms of social and economic progress</a:t>
            </a:r>
            <a:endParaRPr lang="en-US" sz="3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3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Language is a window into culture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738" y="1825625"/>
            <a:ext cx="7900525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4"/>
                </a:solidFill>
              </a:rPr>
              <a:t>Provides insight into how people construe meaning from their experiences</a:t>
            </a:r>
          </a:p>
          <a:p>
            <a:endParaRPr lang="en-US" sz="3200" dirty="0" smtClean="0">
              <a:solidFill>
                <a:schemeClr val="accent4"/>
              </a:solidFill>
            </a:endParaRPr>
          </a:p>
          <a:p>
            <a:r>
              <a:rPr lang="en-US" sz="3200" dirty="0" smtClean="0">
                <a:solidFill>
                  <a:schemeClr val="accent4"/>
                </a:solidFill>
              </a:rPr>
              <a:t>Is a vehicle for how communities negotiate, codify, and uphold norms, values, and beliefs</a:t>
            </a:r>
          </a:p>
        </p:txBody>
      </p:sp>
    </p:spTree>
    <p:extLst>
      <p:ext uri="{BB962C8B-B14F-4D97-AF65-F5344CB8AC3E}">
        <p14:creationId xmlns:p14="http://schemas.microsoft.com/office/powerpoint/2010/main" val="4006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62" y="5904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What are the sources of linguistic variability?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313" y="2302018"/>
            <a:ext cx="9690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Linguistic Niche Hypothesis </a:t>
            </a:r>
            <a:r>
              <a:rPr lang="en-US" sz="2400" dirty="0" smtClean="0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tr-TR" sz="2400" dirty="0" err="1" smtClean="0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tr-TR" sz="2400" dirty="0" smtClean="0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tr-TR" sz="2400" dirty="0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&amp; </a:t>
            </a:r>
            <a:r>
              <a:rPr lang="tr-TR" sz="2400" dirty="0" err="1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Dale</a:t>
            </a:r>
            <a:r>
              <a:rPr lang="tr-TR" sz="2400" dirty="0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400" i="1" dirty="0" smtClean="0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):</a:t>
            </a:r>
            <a:r>
              <a:rPr lang="en-US" sz="2400" dirty="0" smtClean="0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 Language systems adapt to their environments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10313" y="3519028"/>
            <a:ext cx="6186332" cy="4293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4"/>
                </a:solidFill>
              </a:rPr>
              <a:t>Learnability pressures </a:t>
            </a:r>
            <a:r>
              <a:rPr lang="en-US" sz="2400" dirty="0">
                <a:solidFill>
                  <a:schemeClr val="accent4"/>
                </a:solidFill>
              </a:rPr>
              <a:t>as one factor influencing the morphological complexity of a language </a:t>
            </a:r>
            <a:endParaRPr lang="en-US" sz="18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4"/>
                </a:solidFill>
                <a:sym typeface="Wingdings"/>
              </a:rPr>
              <a:t>E.g., </a:t>
            </a:r>
            <a:r>
              <a:rPr lang="en-US" sz="2400" dirty="0" smtClean="0">
                <a:solidFill>
                  <a:schemeClr val="accent4"/>
                </a:solidFill>
                <a:sym typeface="Wingdings"/>
              </a:rPr>
              <a:t>languages </a:t>
            </a:r>
            <a:r>
              <a:rPr lang="en-US" sz="2400" dirty="0" smtClean="0">
                <a:solidFill>
                  <a:schemeClr val="accent4"/>
                </a:solidFill>
                <a:sym typeface="Wingdings"/>
              </a:rPr>
              <a:t>spoken by many second-language learners should be structurally </a:t>
            </a:r>
            <a:r>
              <a:rPr lang="en-US" sz="2400" dirty="0" smtClean="0">
                <a:solidFill>
                  <a:schemeClr val="accent4"/>
                </a:solidFill>
                <a:sym typeface="Wingdings"/>
              </a:rPr>
              <a:t>simpler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20" y="3008320"/>
            <a:ext cx="3914242" cy="35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1981201" y="4143504"/>
            <a:ext cx="1590819" cy="15649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54348" y="5907758"/>
            <a:ext cx="1590819" cy="29049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96293" y="5907758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4"/>
                </a:solidFill>
                <a:latin typeface="Avenir Book"/>
                <a:cs typeface="Avenir Book"/>
              </a:rPr>
              <a:t>In-the-moment timescale (minutes)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2072" y="580192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 avenir book"/>
                <a:cs typeface=" avenir book"/>
              </a:rPr>
              <a:t>t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836402" y="3320503"/>
            <a:ext cx="462610" cy="762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6" idx="2"/>
          </p:cNvCxnSpPr>
          <p:nvPr/>
        </p:nvCxnSpPr>
        <p:spPr>
          <a:xfrm flipH="1">
            <a:off x="3621774" y="3312377"/>
            <a:ext cx="2333456" cy="109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4391503" y="1362935"/>
            <a:ext cx="3676459" cy="1949442"/>
            <a:chOff x="917524" y="1445523"/>
            <a:chExt cx="3676459" cy="1949442"/>
          </a:xfrm>
        </p:grpSpPr>
        <p:grpSp>
          <p:nvGrpSpPr>
            <p:cNvPr id="15" name="Group 14"/>
            <p:cNvGrpSpPr/>
            <p:nvPr/>
          </p:nvGrpSpPr>
          <p:grpSpPr>
            <a:xfrm>
              <a:off x="1096620" y="1587419"/>
              <a:ext cx="3497363" cy="1767992"/>
              <a:chOff x="6168691" y="4968090"/>
              <a:chExt cx="3497363" cy="1767992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205922" y="5530646"/>
                <a:ext cx="2460132" cy="1205436"/>
                <a:chOff x="1753253" y="5083041"/>
                <a:chExt cx="2792457" cy="1368271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1998182" y="5205506"/>
                  <a:ext cx="1612896" cy="869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965029" y="5345490"/>
                  <a:ext cx="950319" cy="8966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3124408" y="5292101"/>
                  <a:ext cx="522539" cy="8634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Oval 27"/>
                <p:cNvSpPr/>
                <p:nvPr/>
              </p:nvSpPr>
              <p:spPr>
                <a:xfrm>
                  <a:off x="1753253" y="516998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2915348" y="61196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3611078" y="5083041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336025" y="5751871"/>
                  <a:ext cx="209685" cy="4192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203290" y="6032089"/>
                  <a:ext cx="209685" cy="4192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168691" y="4968090"/>
                <a:ext cx="956844" cy="562555"/>
                <a:chOff x="5838948" y="1457448"/>
                <a:chExt cx="1086098" cy="638547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5838948" y="14868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384223" y="1851066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680117" y="145744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6083877" y="1579913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048008" y="1695950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6593283" y="1666508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7202035" y="5127274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</a:p>
            </p:txBody>
          </p:sp>
        </p:grpSp>
        <p:sp>
          <p:nvSpPr>
            <p:cNvPr id="66" name="Rounded Rectangle 65"/>
            <p:cNvSpPr/>
            <p:nvPr/>
          </p:nvSpPr>
          <p:spPr>
            <a:xfrm>
              <a:off x="917524" y="1445523"/>
              <a:ext cx="3127456" cy="194944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863801" y="2300340"/>
            <a:ext cx="2694505" cy="1449896"/>
            <a:chOff x="4578595" y="1721248"/>
            <a:chExt cx="2694505" cy="1449896"/>
          </a:xfrm>
        </p:grpSpPr>
        <p:grpSp>
          <p:nvGrpSpPr>
            <p:cNvPr id="33" name="Group 32"/>
            <p:cNvGrpSpPr/>
            <p:nvPr/>
          </p:nvGrpSpPr>
          <p:grpSpPr>
            <a:xfrm>
              <a:off x="4721068" y="1840320"/>
              <a:ext cx="2353091" cy="1172357"/>
              <a:chOff x="6546693" y="1799947"/>
              <a:chExt cx="2353091" cy="11723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6546693" y="2191376"/>
                <a:ext cx="956844" cy="562555"/>
                <a:chOff x="5838948" y="1457448"/>
                <a:chExt cx="1086098" cy="638547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5838948" y="14868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384223" y="1851066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6680117" y="145744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/>
                <p:cNvCxnSpPr>
                  <a:stCxn id="37" idx="6"/>
                  <a:endCxn id="39" idx="2"/>
                </p:cNvCxnSpPr>
                <p:nvPr/>
              </p:nvCxnSpPr>
              <p:spPr>
                <a:xfrm flipV="1">
                  <a:off x="6083877" y="1579913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37" idx="5"/>
                  <a:endCxn id="38" idx="2"/>
                </p:cNvCxnSpPr>
                <p:nvPr/>
              </p:nvCxnSpPr>
              <p:spPr>
                <a:xfrm>
                  <a:off x="6048008" y="1695950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39" idx="3"/>
                  <a:endCxn id="38" idx="7"/>
                </p:cNvCxnSpPr>
                <p:nvPr/>
              </p:nvCxnSpPr>
              <p:spPr>
                <a:xfrm flipH="1">
                  <a:off x="6593283" y="1666508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/>
              <p:cNvGrpSpPr/>
              <p:nvPr/>
            </p:nvGrpSpPr>
            <p:grpSpPr>
              <a:xfrm>
                <a:off x="7928013" y="1827795"/>
                <a:ext cx="971771" cy="1144509"/>
                <a:chOff x="7335239" y="1334982"/>
                <a:chExt cx="1103042" cy="1299114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7335239" y="2024991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7880514" y="2389167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8176408" y="1995549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7580168" y="2118014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544299" y="2234051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8089574" y="2204609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7577819" y="1457447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8193352" y="1334982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7880514" y="1717964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7457704" y="1692987"/>
                  <a:ext cx="191976" cy="3320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7786879" y="1666507"/>
                  <a:ext cx="129504" cy="873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8087800" y="1910586"/>
                  <a:ext cx="124477" cy="1208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7822748" y="1457447"/>
                  <a:ext cx="370604" cy="122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8298873" y="1579911"/>
                  <a:ext cx="16944" cy="4156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7475059" y="1799947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4578595" y="1721248"/>
              <a:ext cx="2694505" cy="144989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993378" y="1850160"/>
            <a:ext cx="2048893" cy="1470343"/>
            <a:chOff x="6637907" y="3340842"/>
            <a:chExt cx="2048893" cy="1470343"/>
          </a:xfrm>
        </p:grpSpPr>
        <p:grpSp>
          <p:nvGrpSpPr>
            <p:cNvPr id="57" name="Group 56"/>
            <p:cNvGrpSpPr/>
            <p:nvPr/>
          </p:nvGrpSpPr>
          <p:grpSpPr>
            <a:xfrm>
              <a:off x="6853876" y="3394964"/>
              <a:ext cx="1702398" cy="1386726"/>
              <a:chOff x="759976" y="4757514"/>
              <a:chExt cx="1702398" cy="1386726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>
                <a:lum contrast="-23000"/>
              </a:blip>
              <a:stretch>
                <a:fillRect/>
              </a:stretch>
            </p:blipFill>
            <p:spPr>
              <a:xfrm flipH="1">
                <a:off x="759976" y="4757514"/>
                <a:ext cx="507713" cy="1327355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0021" y="5316967"/>
                <a:ext cx="642353" cy="827273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1343053" y="5446003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637907" y="3340842"/>
              <a:ext cx="2048893" cy="147034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6"/>
          <a:srcRect b="21295"/>
          <a:stretch/>
        </p:blipFill>
        <p:spPr>
          <a:xfrm>
            <a:off x="8129085" y="4093535"/>
            <a:ext cx="1570267" cy="1235890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H="1">
            <a:off x="3656052" y="3442448"/>
            <a:ext cx="4207749" cy="1434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850684" y="4114090"/>
            <a:ext cx="2048893" cy="1470343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3656051" y="4653963"/>
            <a:ext cx="4194632" cy="7997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364947" y="198087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Linguistic Niche Hypothesis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0365206" y="6263591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Avenir Book" charset="0"/>
                <a:ea typeface="Avenir Book" charset="0"/>
                <a:cs typeface="Avenir Book" charset="0"/>
              </a:rPr>
              <a:t>(Nettle, 2012)</a:t>
            </a:r>
          </a:p>
        </p:txBody>
      </p:sp>
    </p:spTree>
    <p:extLst>
      <p:ext uri="{BB962C8B-B14F-4D97-AF65-F5344CB8AC3E}">
        <p14:creationId xmlns:p14="http://schemas.microsoft.com/office/powerpoint/2010/main" val="21906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What explains within-language variation?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05625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 smtClean="0">
                <a:solidFill>
                  <a:schemeClr val="accent4"/>
                </a:solidFill>
              </a:rPr>
              <a:t>Linguistic patterns differ based on cultural customs</a:t>
            </a:r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dirty="0" smtClean="0">
                <a:solidFill>
                  <a:schemeClr val="accent4"/>
                </a:solidFill>
              </a:rPr>
              <a:t>E.g., accents, formality, inside jokes, word innovation</a:t>
            </a:r>
          </a:p>
          <a:p>
            <a:pPr lvl="1">
              <a:lnSpc>
                <a:spcPct val="100000"/>
              </a:lnSpc>
              <a:spcBef>
                <a:spcPts val="1600"/>
              </a:spcBef>
            </a:pPr>
            <a:r>
              <a:rPr lang="en-US" dirty="0" smtClean="0">
                <a:solidFill>
                  <a:schemeClr val="accent4"/>
                </a:solidFill>
              </a:rPr>
              <a:t>Both for spoken and written communication</a:t>
            </a:r>
            <a:endParaRPr lang="en-US" dirty="0" smtClean="0">
              <a:solidFill>
                <a:schemeClr val="accent4"/>
              </a:solidFill>
            </a:endParaRP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dirty="0">
                <a:solidFill>
                  <a:schemeClr val="accent4"/>
                </a:solidFill>
              </a:rPr>
              <a:t>“Code-switching” </a:t>
            </a:r>
            <a:r>
              <a:rPr lang="en-US" dirty="0" smtClean="0">
                <a:solidFill>
                  <a:schemeClr val="accent4"/>
                </a:solidFill>
              </a:rPr>
              <a:t>in </a:t>
            </a:r>
            <a:r>
              <a:rPr lang="en-US" dirty="0">
                <a:solidFill>
                  <a:schemeClr val="accent4"/>
                </a:solidFill>
              </a:rPr>
              <a:t>more culturally diverse </a:t>
            </a:r>
            <a:r>
              <a:rPr lang="en-US" dirty="0" smtClean="0">
                <a:solidFill>
                  <a:schemeClr val="accent4"/>
                </a:solidFill>
              </a:rPr>
              <a:t>communities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9A9790"/>
              </a:clrFrom>
              <a:clrTo>
                <a:srgbClr val="9A97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100000" l="6198" r="91667">
                        <a14:foregroundMark x1="38958" y1="12083" x2="39375" y2="8750"/>
                        <a14:foregroundMark x1="66979" y1="16167" x2="68438" y2="10083"/>
                        <a14:foregroundMark x1="77865" y1="17667" x2="77552" y2="13083"/>
                        <a14:foregroundMark x1="75052" y1="6083" x2="74375" y2="5917"/>
                        <a14:backgroundMark x1="60052" y1="42250" x2="62865" y2="43917"/>
                        <a14:backgroundMark x1="85365" y1="52083" x2="84427" y2="62583"/>
                        <a14:backgroundMark x1="58542" y1="82333" x2="61250" y2="72000"/>
                        <a14:backgroundMark x1="37552" y1="22500" x2="37448" y2="25917"/>
                        <a14:backgroundMark x1="36406" y1="28000" x2="36250" y2="30583"/>
                        <a14:backgroundMark x1="35052" y1="35917" x2="35625" y2="35417"/>
                        <a14:backgroundMark x1="34740" y1="31083" x2="35208" y2="31833"/>
                        <a14:backgroundMark x1="73073" y1="96333" x2="74792" y2="99917"/>
                        <a14:backgroundMark x1="47292" y1="99417" x2="48073" y2="99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675" y="3327797"/>
            <a:ext cx="5648325" cy="35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Migration patterns are a potential mechanism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33913" cy="39751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sz="2400" dirty="0" smtClean="0">
                <a:solidFill>
                  <a:schemeClr val="accent4"/>
                </a:solidFill>
              </a:rPr>
              <a:t>Movement of individuals across communities can generate </a:t>
            </a:r>
            <a:r>
              <a:rPr lang="en-US" sz="2400" b="1" dirty="0" smtClean="0">
                <a:solidFill>
                  <a:schemeClr val="accent1"/>
                </a:solidFill>
              </a:rPr>
              <a:t>cultural diffusion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sz="2400" dirty="0" smtClean="0">
                <a:solidFill>
                  <a:schemeClr val="accent4"/>
                </a:solidFill>
              </a:rPr>
              <a:t>In this study we indirectly examine mobility patterns through </a:t>
            </a:r>
            <a:r>
              <a:rPr lang="en-US" sz="2400" b="1" dirty="0" smtClean="0">
                <a:solidFill>
                  <a:schemeClr val="accent1"/>
                </a:solidFill>
              </a:rPr>
              <a:t>proximity to highways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00800" y="1825625"/>
            <a:ext cx="4953000" cy="397510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2400" i="1" u="sng" dirty="0" smtClean="0">
                <a:solidFill>
                  <a:schemeClr val="accent4"/>
                </a:solidFill>
              </a:rPr>
              <a:t>Hypotheses</a:t>
            </a:r>
          </a:p>
          <a:p>
            <a:pPr marL="514350" indent="-514350">
              <a:lnSpc>
                <a:spcPct val="100000"/>
              </a:lnSpc>
              <a:spcBef>
                <a:spcPts val="1600"/>
              </a:spcBef>
              <a:buFont typeface="+mj-lt"/>
              <a:buAutoNum type="arabicPeriod"/>
            </a:pPr>
            <a:r>
              <a:rPr lang="en-US" sz="2400" i="1" dirty="0" smtClean="0">
                <a:solidFill>
                  <a:schemeClr val="accent4"/>
                </a:solidFill>
              </a:rPr>
              <a:t>Towns </a:t>
            </a:r>
            <a:r>
              <a:rPr lang="en-US" sz="2400" i="1" dirty="0">
                <a:solidFill>
                  <a:schemeClr val="accent4"/>
                </a:solidFill>
              </a:rPr>
              <a:t>further away from highways are more linguistically homogenous</a:t>
            </a:r>
          </a:p>
          <a:p>
            <a:pPr marL="514350" indent="-514350">
              <a:lnSpc>
                <a:spcPct val="100000"/>
              </a:lnSpc>
              <a:spcBef>
                <a:spcPts val="1600"/>
              </a:spcBef>
              <a:buFont typeface="+mj-lt"/>
              <a:buAutoNum type="arabicPeriod"/>
            </a:pPr>
            <a:r>
              <a:rPr lang="en-US" sz="2400" i="1" dirty="0" smtClean="0">
                <a:solidFill>
                  <a:schemeClr val="accent4"/>
                </a:solidFill>
              </a:rPr>
              <a:t>Towns </a:t>
            </a:r>
            <a:r>
              <a:rPr lang="en-US" sz="2400" i="1" dirty="0">
                <a:solidFill>
                  <a:schemeClr val="accent4"/>
                </a:solidFill>
              </a:rPr>
              <a:t>further away from highways are more linguistically distinctive from each </a:t>
            </a:r>
            <a:r>
              <a:rPr lang="en-US" sz="2400" i="1" dirty="0" smtClean="0">
                <a:solidFill>
                  <a:schemeClr val="accent4"/>
                </a:solidFill>
              </a:rPr>
              <a:t>other</a:t>
            </a:r>
            <a:endParaRPr lang="en-US" sz="2400" i="1" dirty="0">
              <a:solidFill>
                <a:schemeClr val="accent4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199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pPr algn="ctr"/>
            <a:r>
              <a:rPr lang="en-US" sz="3200" b="1" dirty="0" smtClean="0">
                <a:solidFill>
                  <a:schemeClr val="accent6"/>
                </a:solidFill>
              </a:rPr>
              <a:t>Can highways be cultural connectors?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7" name="Triangle 6"/>
          <p:cNvSpPr/>
          <p:nvPr/>
        </p:nvSpPr>
        <p:spPr>
          <a:xfrm rot="5400000">
            <a:off x="4833361" y="3592888"/>
            <a:ext cx="2206189" cy="440575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314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anford GSB">
      <a:dk1>
        <a:srgbClr val="000000"/>
      </a:dk1>
      <a:lt1>
        <a:srgbClr val="FFFFFF"/>
      </a:lt1>
      <a:dk2>
        <a:srgbClr val="A4001D"/>
      </a:dk2>
      <a:lt2>
        <a:srgbClr val="FFFFFF"/>
      </a:lt2>
      <a:accent1>
        <a:srgbClr val="A4001D"/>
      </a:accent1>
      <a:accent2>
        <a:srgbClr val="7D021F"/>
      </a:accent2>
      <a:accent3>
        <a:srgbClr val="A6A6A6"/>
      </a:accent3>
      <a:accent4>
        <a:srgbClr val="595959"/>
      </a:accent4>
      <a:accent5>
        <a:srgbClr val="DDC59C"/>
      </a:accent5>
      <a:accent6>
        <a:srgbClr val="B57A21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</TotalTime>
  <Words>804</Words>
  <Application>Microsoft Macintosh PowerPoint</Application>
  <PresentationFormat>Widescreen</PresentationFormat>
  <Paragraphs>152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 avenir book</vt:lpstr>
      <vt:lpstr>Avenir Book</vt:lpstr>
      <vt:lpstr>Calibri</vt:lpstr>
      <vt:lpstr>Wingdings</vt:lpstr>
      <vt:lpstr>Arial</vt:lpstr>
      <vt:lpstr>Office Theme</vt:lpstr>
      <vt:lpstr>Highways and words: Migration patterns and linguistic diversity</vt:lpstr>
      <vt:lpstr>PowerPoint Presentation</vt:lpstr>
      <vt:lpstr>Cultural diversity matters</vt:lpstr>
      <vt:lpstr>Language is a window into culture</vt:lpstr>
      <vt:lpstr>What are the sources of linguistic variability?</vt:lpstr>
      <vt:lpstr>Linguistic Niche Hypothesis</vt:lpstr>
      <vt:lpstr>What explains within-language variation?</vt:lpstr>
      <vt:lpstr>Migration patterns are a potential mechanism</vt:lpstr>
      <vt:lpstr>PowerPoint Presentation</vt:lpstr>
      <vt:lpstr>Iowa as a pilot</vt:lpstr>
      <vt:lpstr>Text from Google place reviews</vt:lpstr>
      <vt:lpstr>Text from Google place reviews</vt:lpstr>
      <vt:lpstr>Demographic data</vt:lpstr>
      <vt:lpstr>PowerPoint Presentation</vt:lpstr>
      <vt:lpstr>Linguistic features</vt:lpstr>
      <vt:lpstr>Emotion and distance</vt:lpstr>
      <vt:lpstr>Within-town linguistic diversity</vt:lpstr>
      <vt:lpstr>Linguistic Distinctiveness</vt:lpstr>
      <vt:lpstr>PowerPoint Presentation</vt:lpstr>
      <vt:lpstr>Future Directions</vt:lpstr>
      <vt:lpstr>Thank you!</vt:lpstr>
      <vt:lpstr>Appendix</vt:lpstr>
      <vt:lpstr>Highway Exits</vt:lpstr>
      <vt:lpstr>Towns in Iowa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Highways and words: Does transience predict cultural diversity?</dc:title>
  <dc:creator>Anjali Bhatt</dc:creator>
  <cp:lastModifiedBy>Anjali Bhatt</cp:lastModifiedBy>
  <cp:revision>32</cp:revision>
  <dcterms:created xsi:type="dcterms:W3CDTF">2017-06-29T18:39:41Z</dcterms:created>
  <dcterms:modified xsi:type="dcterms:W3CDTF">2017-06-30T15:48:38Z</dcterms:modified>
</cp:coreProperties>
</file>